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embeddedFontLs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hLhlENn/0RfyavjjetpHA7uUz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b7a20a2e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4b7a20a2e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b7a20a2e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64b7a20a2e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b7a20a2e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64b7a20a2e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b7a20a2e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64b7a20a2e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b7a20a2e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4b7a20a2e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4b8a412c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64b8a412c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b7a20a2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b7a20a2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4b7a20a2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b8a412ca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64b8a412ca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4b8a412ca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64b8a412ca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b7a20a2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64b7a20a2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4b8a412c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64b8a412c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b8a412ca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64b8a412ca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b8a412c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4b8a412c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b8a412c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64b8a412c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4b8a412c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Job title, salary range, job desc, rating, company name, job location, hq, number of employees, founded, ownership, industry, sector, revenue, competitors.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can see that salary range is kind of messy, job description is also messy. The missing fields have -1. These are cleaned up in our individual analyses.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4b8a412c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b8a412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64b8a412c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b7a20a2e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64b7a20a2e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4b8a412c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4b8a412c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64b8a412c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b7a20a2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64b7a20a2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Almost 80% of data scientist job titles require Master’s Degree</a:t>
            </a:r>
            <a:endParaRPr/>
          </a:p>
        </p:txBody>
      </p:sp>
      <p:sp>
        <p:nvSpPr>
          <p:cNvPr id="447" name="Google Shape;44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analyst and data job titles require SQL knowledge</a:t>
            </a:r>
            <a:endParaRPr/>
          </a:p>
        </p:txBody>
      </p:sp>
      <p:sp>
        <p:nvSpPr>
          <p:cNvPr id="456" name="Google Shape;45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4b8a412c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64b8a412c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4b8a412ca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64b8a412ca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64b8a412ca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4b8a412ca_2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64b8a412ca_2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4b8a412ca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64b8a412ca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64b8a412ca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4b8a412ca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64b8a412ca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64b8a412ca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4b8a412ca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64b8a412ca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64b8a412ca_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b8a412ca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64b8a412ca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b8a412c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4b8a412c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4b8a412ca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64b8a412ca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b8a412ca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4b8a412ca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4b8a412ca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64b8a412ca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fF5h6qUAplWHQxMiqBDnlODarCUlvuIl/view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-114708" y="-145148"/>
            <a:ext cx="4350661" cy="1373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BAN 612 Project: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800086" y="4001156"/>
            <a:ext cx="3256018" cy="11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Presented by: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Omer Sakarya</a:t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Niloofar Ganji</a:t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Eduardo Carrascosa</a:t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Sidney Van Dam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October 2019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655254" y="1773643"/>
            <a:ext cx="496525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Market Web Scraping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0807" y="2078407"/>
            <a:ext cx="6957319" cy="402336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8528705" y="5723574"/>
            <a:ext cx="24949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g64b7a20a2e_1_17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g64b7a20a2e_1_17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</a:t>
            </a: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Search Keywords</a:t>
            </a:r>
            <a:endParaRPr/>
          </a:p>
        </p:txBody>
      </p:sp>
      <p:sp>
        <p:nvSpPr>
          <p:cNvPr id="167" name="Google Shape;167;g64b7a20a2e_1_17"/>
          <p:cNvSpPr txBox="1"/>
          <p:nvPr/>
        </p:nvSpPr>
        <p:spPr>
          <a:xfrm>
            <a:off x="615650" y="1343597"/>
            <a:ext cx="4653000" cy="4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keywords: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 (new)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Analyst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Intelligence Analyst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Engineer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(new)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(new)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64b7a20a2e_1_17"/>
          <p:cNvSpPr txBox="1"/>
          <p:nvPr/>
        </p:nvSpPr>
        <p:spPr>
          <a:xfrm>
            <a:off x="5527475" y="1343597"/>
            <a:ext cx="4653000" cy="4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Results (Omitted):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A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Quantitative Analyst</a:t>
            </a:r>
            <a:endParaRPr sz="200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A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Quantitative Researcher</a:t>
            </a:r>
            <a:endParaRPr sz="200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A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00000A"/>
                </a:solidFill>
                <a:latin typeface="Calibri"/>
                <a:ea typeface="Calibri"/>
                <a:cs typeface="Calibri"/>
                <a:sym typeface="Calibri"/>
              </a:rPr>
              <a:t>Quantitative Research Analyst</a:t>
            </a:r>
            <a:endParaRPr sz="2000">
              <a:solidFill>
                <a:srgbClr val="0000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64b7a20a2e_1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64b7a20a2e_1_17"/>
          <p:cNvSpPr txBox="1"/>
          <p:nvPr/>
        </p:nvSpPr>
        <p:spPr>
          <a:xfrm>
            <a:off x="615650" y="4794850"/>
            <a:ext cx="6639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50 jobs scraped from each set of results.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50 * 7 = 350 rows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Location: Bay Area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g64b7a20a2e_1_24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g64b7a20a2e_1_24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Using Double Quotes</a:t>
            </a:r>
            <a:endParaRPr/>
          </a:p>
        </p:txBody>
      </p:sp>
      <p:pic>
        <p:nvPicPr>
          <p:cNvPr id="177" name="Google Shape;177;g64b7a20a2e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750"/>
            <a:ext cx="8490424" cy="58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64b7a20a2e_1_24"/>
          <p:cNvSpPr txBox="1"/>
          <p:nvPr/>
        </p:nvSpPr>
        <p:spPr>
          <a:xfrm>
            <a:off x="2525675" y="2808925"/>
            <a:ext cx="79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64b7a20a2e_1_24"/>
          <p:cNvSpPr txBox="1"/>
          <p:nvPr/>
        </p:nvSpPr>
        <p:spPr>
          <a:xfrm>
            <a:off x="2525675" y="3870000"/>
            <a:ext cx="799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64b7a20a2e_1_24"/>
          <p:cNvSpPr txBox="1"/>
          <p:nvPr/>
        </p:nvSpPr>
        <p:spPr>
          <a:xfrm>
            <a:off x="2095175" y="4639800"/>
            <a:ext cx="16602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64b7a20a2e_1_24"/>
          <p:cNvSpPr txBox="1"/>
          <p:nvPr/>
        </p:nvSpPr>
        <p:spPr>
          <a:xfrm>
            <a:off x="2188800" y="5742475"/>
            <a:ext cx="1473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OK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64b7a20a2e_1_24"/>
          <p:cNvSpPr/>
          <p:nvPr/>
        </p:nvSpPr>
        <p:spPr>
          <a:xfrm>
            <a:off x="625925" y="4892400"/>
            <a:ext cx="14730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64b7a20a2e_1_24"/>
          <p:cNvSpPr/>
          <p:nvPr/>
        </p:nvSpPr>
        <p:spPr>
          <a:xfrm>
            <a:off x="625925" y="5629150"/>
            <a:ext cx="2422200" cy="32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b7a20a2e_1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g64b7a20a2e_1_42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g64b7a20a2e_1_42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Using Double Quotes</a:t>
            </a:r>
            <a:endParaRPr/>
          </a:p>
        </p:txBody>
      </p:sp>
      <p:pic>
        <p:nvPicPr>
          <p:cNvPr id="191" name="Google Shape;191;g64b7a20a2e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750"/>
            <a:ext cx="8490424" cy="587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64b7a20a2e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650" y="829180"/>
            <a:ext cx="8490425" cy="5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64b7a20a2e_1_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64b7a20a2e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325" y="5575772"/>
            <a:ext cx="3430274" cy="68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g64b7a20a2e_1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293" y="5625300"/>
            <a:ext cx="3457362" cy="58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g64b7a20a2e_1_31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g64b7a20a2e_1_31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Using Double Quotes</a:t>
            </a:r>
            <a:endParaRPr/>
          </a:p>
        </p:txBody>
      </p:sp>
      <p:pic>
        <p:nvPicPr>
          <p:cNvPr id="202" name="Google Shape;202;g64b7a20a2e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750"/>
            <a:ext cx="8490424" cy="587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64b7a20a2e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650" y="829180"/>
            <a:ext cx="8490425" cy="587798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64b7a20a2e_1_31"/>
          <p:cNvSpPr/>
          <p:nvPr/>
        </p:nvSpPr>
        <p:spPr>
          <a:xfrm>
            <a:off x="2852125" y="2366325"/>
            <a:ext cx="5799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64b7a20a2e_1_31"/>
          <p:cNvSpPr/>
          <p:nvPr/>
        </p:nvSpPr>
        <p:spPr>
          <a:xfrm>
            <a:off x="6534800" y="2366325"/>
            <a:ext cx="579900" cy="21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64b7a20a2e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650" y="3819425"/>
            <a:ext cx="2362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64b7a20a2e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500" y="3809900"/>
            <a:ext cx="23431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64b7a20a2e_1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g64b7a20a2e_1_61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g64b7a20a2e_1_61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The Dataset</a:t>
            </a:r>
            <a:endParaRPr/>
          </a:p>
        </p:txBody>
      </p:sp>
      <p:pic>
        <p:nvPicPr>
          <p:cNvPr id="215" name="Google Shape;215;g64b7a20a2e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925" y="861950"/>
            <a:ext cx="8306652" cy="58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64b7a20a2e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29181"/>
            <a:ext cx="12191998" cy="6462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g64b7a20a2e_1_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g64b8a412ca_0_8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" name="Google Shape;223;g64b8a412ca_0_8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The Dataset</a:t>
            </a:r>
            <a:endParaRPr/>
          </a:p>
        </p:txBody>
      </p:sp>
      <p:pic>
        <p:nvPicPr>
          <p:cNvPr id="224" name="Google Shape;224;g64b8a412c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38" y="1215900"/>
            <a:ext cx="8618924" cy="4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64b8a412ca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4b7a20a2e_0_6"/>
          <p:cNvSpPr txBox="1"/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Research Questions</a:t>
            </a:r>
            <a:endParaRPr sz="7200"/>
          </a:p>
        </p:txBody>
      </p:sp>
      <p:sp>
        <p:nvSpPr>
          <p:cNvPr id="232" name="Google Shape;232;g64b7a20a2e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"/>
          <p:cNvSpPr txBox="1"/>
          <p:nvPr>
            <p:ph type="ctrTitle"/>
          </p:nvPr>
        </p:nvSpPr>
        <p:spPr>
          <a:xfrm>
            <a:off x="226668" y="593605"/>
            <a:ext cx="4350661" cy="1373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Research Question:</a:t>
            </a:r>
            <a:br>
              <a:rPr b="1" i="1" lang="en-US" sz="3600"/>
            </a:br>
            <a:endParaRPr b="1" i="1" sz="3600"/>
          </a:p>
        </p:txBody>
      </p:sp>
      <p:sp>
        <p:nvSpPr>
          <p:cNvPr id="238" name="Google Shape;238;p3"/>
          <p:cNvSpPr txBox="1"/>
          <p:nvPr>
            <p:ph idx="1" type="subTitle"/>
          </p:nvPr>
        </p:nvSpPr>
        <p:spPr>
          <a:xfrm>
            <a:off x="885430" y="5220356"/>
            <a:ext cx="3256018" cy="11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By: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Omer Sakarya</a:t>
            </a:r>
            <a:endParaRPr sz="2220"/>
          </a:p>
        </p:txBody>
      </p:sp>
      <p:pic>
        <p:nvPicPr>
          <p:cNvPr id="239" name="Google Shape;2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776" y="770585"/>
            <a:ext cx="6214706" cy="46343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"/>
          <p:cNvSpPr/>
          <p:nvPr/>
        </p:nvSpPr>
        <p:spPr>
          <a:xfrm>
            <a:off x="716214" y="2101236"/>
            <a:ext cx="7228250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 Demand from Positions and Salary Compensations 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9395336" y="4575919"/>
            <a:ext cx="24949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g64b8a412ca_0_148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g64b8a412ca_0_148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Percentage of Keyword Appearing on the Job Descriptions</a:t>
            </a:r>
            <a:endParaRPr/>
          </a:p>
        </p:txBody>
      </p:sp>
      <p:sp>
        <p:nvSpPr>
          <p:cNvPr id="249" name="Google Shape;249;g64b8a412ca_0_148"/>
          <p:cNvSpPr txBox="1"/>
          <p:nvPr/>
        </p:nvSpPr>
        <p:spPr>
          <a:xfrm>
            <a:off x="8351650" y="1016100"/>
            <a:ext cx="3326400" cy="48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 10: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        %61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sql           %60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excel         %52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scala         %22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cloud         %22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aws           %21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          %21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spark         %18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hadoop        %12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hive          %10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g64b8a412ca_0_1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g64b8a412ca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50" y="846600"/>
            <a:ext cx="7321185" cy="587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g64b8a412ca_0_59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g64b8a412ca_0_59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Percentage of Keyword Appearing on the Job Descriptions</a:t>
            </a:r>
            <a:endParaRPr/>
          </a:p>
        </p:txBody>
      </p:sp>
      <p:sp>
        <p:nvSpPr>
          <p:cNvPr id="258" name="Google Shape;258;g64b8a412ca_0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g64b8a412ca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900" y="806825"/>
            <a:ext cx="8884201" cy="59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g64b7a20a2e_0_12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g64b7a20a2e_0_12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</a:t>
            </a:r>
            <a:endParaRPr/>
          </a:p>
        </p:txBody>
      </p:sp>
      <p:pic>
        <p:nvPicPr>
          <p:cNvPr id="100" name="Google Shape;100;g64b7a20a2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125" y="920775"/>
            <a:ext cx="9352098" cy="56881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g64b7a20a2e_0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g64b8a412ca_0_51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g64b8a412ca_0_51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Percentage of Keyword Appearing on the Job Descriptions</a:t>
            </a:r>
            <a:endParaRPr/>
          </a:p>
        </p:txBody>
      </p:sp>
      <p:sp>
        <p:nvSpPr>
          <p:cNvPr id="266" name="Google Shape;266;g64b8a412ca_0_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g64b8a412c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00" y="794250"/>
            <a:ext cx="8764701" cy="57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g64b8a412ca_0_66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g64b8a412ca_0_66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Percentage of Keyword Appearing on the Job Descriptions</a:t>
            </a:r>
            <a:endParaRPr/>
          </a:p>
        </p:txBody>
      </p:sp>
      <p:sp>
        <p:nvSpPr>
          <p:cNvPr id="274" name="Google Shape;274;g64b8a412ca_0_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g64b8a412ca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250" y="875875"/>
            <a:ext cx="8831498" cy="58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g64b8a412ca_0_22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64b8a412ca_0_22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Salary Box plots by Search Keyword</a:t>
            </a:r>
            <a:endParaRPr/>
          </a:p>
        </p:txBody>
      </p:sp>
      <p:pic>
        <p:nvPicPr>
          <p:cNvPr id="282" name="Google Shape;282;g64b8a412c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25" y="819225"/>
            <a:ext cx="5417767" cy="58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64b8a412ca_0_22"/>
          <p:cNvSpPr txBox="1"/>
          <p:nvPr/>
        </p:nvSpPr>
        <p:spPr>
          <a:xfrm rot="-5400000">
            <a:off x="2001025" y="2563275"/>
            <a:ext cx="1855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Salary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64b8a412ca_0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g64b8a412ca_0_32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g64b8a412ca_0_32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Salary - Company Rating Relationship</a:t>
            </a:r>
            <a:endParaRPr/>
          </a:p>
        </p:txBody>
      </p:sp>
      <p:pic>
        <p:nvPicPr>
          <p:cNvPr id="291" name="Google Shape;291;g64b8a412c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175" y="819225"/>
            <a:ext cx="8707655" cy="5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64b8a412ca_0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g64b8a412ca_0_39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g64b8a412ca_0_39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pic>
        <p:nvPicPr>
          <p:cNvPr id="299" name="Google Shape;299;g64b8a412c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38" y="803225"/>
            <a:ext cx="5453716" cy="587485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64b8a412ca_0_39"/>
          <p:cNvSpPr txBox="1"/>
          <p:nvPr/>
        </p:nvSpPr>
        <p:spPr>
          <a:xfrm>
            <a:off x="389350" y="2086200"/>
            <a:ext cx="1668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Percentage of Job Descriptions Mentioning Degree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64b8a412ca_0_39"/>
          <p:cNvSpPr txBox="1"/>
          <p:nvPr/>
        </p:nvSpPr>
        <p:spPr>
          <a:xfrm>
            <a:off x="7538025" y="1014300"/>
            <a:ext cx="44721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bachelors_tokens = [" bs ",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bs. ",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 bachelors ", " bachelor's "]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masters_tokens = [" ms ", " ms. ", " masters ", " master's "]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phd_tokens = ["phd", "ph.d"]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g64b8a412ca_0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4b8a412ca_0_0"/>
          <p:cNvSpPr txBox="1"/>
          <p:nvPr>
            <p:ph type="ctrTitle"/>
          </p:nvPr>
        </p:nvSpPr>
        <p:spPr>
          <a:xfrm>
            <a:off x="226668" y="593605"/>
            <a:ext cx="43506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Research Question:</a:t>
            </a:r>
            <a:br>
              <a:rPr b="1" i="1" lang="en-US" sz="3600"/>
            </a:br>
            <a:endParaRPr b="1" i="1" sz="3600"/>
          </a:p>
        </p:txBody>
      </p:sp>
      <p:sp>
        <p:nvSpPr>
          <p:cNvPr id="308" name="Google Shape;308;g64b8a412ca_0_0"/>
          <p:cNvSpPr txBox="1"/>
          <p:nvPr>
            <p:ph idx="1" type="subTitle"/>
          </p:nvPr>
        </p:nvSpPr>
        <p:spPr>
          <a:xfrm>
            <a:off x="885430" y="5220356"/>
            <a:ext cx="32559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By: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Niloofar Ganji</a:t>
            </a:r>
            <a:endParaRPr sz="2220"/>
          </a:p>
        </p:txBody>
      </p:sp>
      <p:pic>
        <p:nvPicPr>
          <p:cNvPr id="309" name="Google Shape;309;g64b8a412c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776" y="770585"/>
            <a:ext cx="6214706" cy="46343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64b8a412ca_0_0"/>
          <p:cNvSpPr/>
          <p:nvPr/>
        </p:nvSpPr>
        <p:spPr>
          <a:xfrm>
            <a:off x="716214" y="2101236"/>
            <a:ext cx="72282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Demand for Knowledge, Skills and Education!  </a:t>
            </a: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64b8a412ca_0_0"/>
          <p:cNvSpPr/>
          <p:nvPr/>
        </p:nvSpPr>
        <p:spPr>
          <a:xfrm>
            <a:off x="9395336" y="4575919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64b8a412c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365" y="1528672"/>
            <a:ext cx="7589520" cy="42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4"/>
          <p:cNvSpPr txBox="1"/>
          <p:nvPr/>
        </p:nvSpPr>
        <p:spPr>
          <a:xfrm>
            <a:off x="442452" y="93651"/>
            <a:ext cx="26448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Summary</a:t>
            </a:r>
            <a:endParaRPr/>
          </a:p>
        </p:txBody>
      </p:sp>
      <p:sp>
        <p:nvSpPr>
          <p:cNvPr id="320" name="Google Shape;320;p4"/>
          <p:cNvSpPr txBox="1"/>
          <p:nvPr/>
        </p:nvSpPr>
        <p:spPr>
          <a:xfrm>
            <a:off x="442451" y="563726"/>
            <a:ext cx="4326193" cy="6863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Salary Estimate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Size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Title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/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Office</a:t>
            </a:r>
            <a:endParaRPr/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Analyst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 Engineer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6839" y="835741"/>
            <a:ext cx="5761703" cy="57690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5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5"/>
          <p:cNvSpPr txBox="1"/>
          <p:nvPr/>
        </p:nvSpPr>
        <p:spPr>
          <a:xfrm>
            <a:off x="442452" y="93651"/>
            <a:ext cx="26342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3000"/>
          </a:p>
        </p:txBody>
      </p:sp>
      <p:sp>
        <p:nvSpPr>
          <p:cNvPr id="330" name="Google Shape;330;p5"/>
          <p:cNvSpPr txBox="1"/>
          <p:nvPr/>
        </p:nvSpPr>
        <p:spPr>
          <a:xfrm>
            <a:off x="351644" y="957017"/>
            <a:ext cx="628513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 job vacancies for 7 different job titles are studies!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positions are for “Internet” and  “Computer Hardware &amp; Software” industries.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positions are from small to medium size companies! 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982" y="2703871"/>
            <a:ext cx="5390399" cy="415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6"/>
          <p:cNvCxnSpPr/>
          <p:nvPr/>
        </p:nvCxnSpPr>
        <p:spPr>
          <a:xfrm>
            <a:off x="176982" y="698090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p6"/>
          <p:cNvSpPr txBox="1"/>
          <p:nvPr/>
        </p:nvSpPr>
        <p:spPr>
          <a:xfrm>
            <a:off x="442452" y="113315"/>
            <a:ext cx="25835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Company Size </a:t>
            </a:r>
            <a:endParaRPr/>
          </a:p>
        </p:txBody>
      </p:sp>
      <p:sp>
        <p:nvSpPr>
          <p:cNvPr id="339" name="Google Shape;339;p6"/>
          <p:cNvSpPr txBox="1"/>
          <p:nvPr/>
        </p:nvSpPr>
        <p:spPr>
          <a:xfrm>
            <a:off x="442452" y="1615778"/>
            <a:ext cx="465297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“Internet” &amp; “Computer Hardware &amp; Software” industries includes companies with a wide range of size from small to big corporates.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IT, Health Care and Enterprise industry sectors are mainly small to medium size companies.</a:t>
            </a:r>
            <a:endParaRPr/>
          </a:p>
        </p:txBody>
      </p:sp>
      <p:pic>
        <p:nvPicPr>
          <p:cNvPr descr="A screenshot of a cell phone&#10;&#10;Description automatically generated" id="340" name="Google Shape;3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2543" y="832983"/>
            <a:ext cx="64008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"/>
          <p:cNvSpPr txBox="1"/>
          <p:nvPr/>
        </p:nvSpPr>
        <p:spPr>
          <a:xfrm>
            <a:off x="2195125" y="2111225"/>
            <a:ext cx="8053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7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p7"/>
          <p:cNvSpPr txBox="1"/>
          <p:nvPr/>
        </p:nvSpPr>
        <p:spPr>
          <a:xfrm>
            <a:off x="442452" y="93651"/>
            <a:ext cx="32896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Company Revenue</a:t>
            </a:r>
            <a:endParaRPr sz="3000"/>
          </a:p>
        </p:txBody>
      </p:sp>
      <p:sp>
        <p:nvSpPr>
          <p:cNvPr id="349" name="Google Shape;349;p7"/>
          <p:cNvSpPr txBox="1"/>
          <p:nvPr/>
        </p:nvSpPr>
        <p:spPr>
          <a:xfrm>
            <a:off x="442452" y="1615778"/>
            <a:ext cx="465297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“Internet” &amp; “Computer Hardware &amp; Software” industries have a wide range of revenue which might be due to their wide range of company sizes.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“IT Services” has the lowest revenue among this industries.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revenue for tech companies is highest.  </a:t>
            </a:r>
            <a:endParaRPr/>
          </a:p>
        </p:txBody>
      </p:sp>
      <p:pic>
        <p:nvPicPr>
          <p:cNvPr descr="A screenshot of a cell phone&#10;&#10;Description automatically generated" id="350" name="Google Shape;3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205" y="774134"/>
            <a:ext cx="64008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64b7a20a2e_0_20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g64b7a20a2e_0_20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selenium in action</a:t>
            </a:r>
            <a:endParaRPr/>
          </a:p>
        </p:txBody>
      </p:sp>
      <p:pic>
        <p:nvPicPr>
          <p:cNvPr id="108" name="Google Shape;108;g64b7a20a2e_0_20" title="selenium in ac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375" y="830750"/>
            <a:ext cx="9399760" cy="58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64b7a20a2e_0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8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8"/>
          <p:cNvSpPr txBox="1"/>
          <p:nvPr/>
        </p:nvSpPr>
        <p:spPr>
          <a:xfrm>
            <a:off x="442452" y="93651"/>
            <a:ext cx="27338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Salary </a:t>
            </a: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Estimate</a:t>
            </a:r>
            <a:endParaRPr sz="3000"/>
          </a:p>
        </p:txBody>
      </p:sp>
      <p:sp>
        <p:nvSpPr>
          <p:cNvPr id="358" name="Google Shape;358;p8"/>
          <p:cNvSpPr txBox="1"/>
          <p:nvPr/>
        </p:nvSpPr>
        <p:spPr>
          <a:xfrm>
            <a:off x="442452" y="1104501"/>
            <a:ext cx="465297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boxplot shows the salaries for all 7 positions in different industries.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“Internet” &amp; “Computer Hardware &amp; Software” industries have the highest salaries compare to other industries.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higher salary for tech companies is consistent with their higher revenue and their larger size.</a:t>
            </a:r>
            <a:endParaRPr/>
          </a:p>
        </p:txBody>
      </p:sp>
      <p:pic>
        <p:nvPicPr>
          <p:cNvPr descr="A screenshot of a cell phone&#10;&#10;Description automatically generated" id="359" name="Google Shape;3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0447" y="818707"/>
            <a:ext cx="64008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936" y="892769"/>
            <a:ext cx="6647064" cy="365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9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9"/>
          <p:cNvSpPr txBox="1"/>
          <p:nvPr/>
        </p:nvSpPr>
        <p:spPr>
          <a:xfrm>
            <a:off x="442452" y="93651"/>
            <a:ext cx="26342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3000"/>
          </a:p>
        </p:txBody>
      </p:sp>
      <p:pic>
        <p:nvPicPr>
          <p:cNvPr id="368" name="Google Shape;3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92767"/>
            <a:ext cx="6019996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"/>
          <p:cNvSpPr txBox="1"/>
          <p:nvPr/>
        </p:nvSpPr>
        <p:spPr>
          <a:xfrm>
            <a:off x="887328" y="5135727"/>
            <a:ext cx="1026533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“Internet” section has the highest demand for both Data Scientist and Data Analyst positions.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“Computer Hardware and Software” section has more demand for Data Analyst compare to Data Scientists.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9" y="1075649"/>
            <a:ext cx="6035823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9793" y="1075649"/>
            <a:ext cx="6153550" cy="32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10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10"/>
          <p:cNvSpPr txBox="1"/>
          <p:nvPr/>
        </p:nvSpPr>
        <p:spPr>
          <a:xfrm>
            <a:off x="442452" y="93651"/>
            <a:ext cx="263424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Overview</a:t>
            </a:r>
            <a:endParaRPr sz="3000"/>
          </a:p>
        </p:txBody>
      </p:sp>
      <p:sp>
        <p:nvSpPr>
          <p:cNvPr id="379" name="Google Shape;379;p10"/>
          <p:cNvSpPr txBox="1"/>
          <p:nvPr/>
        </p:nvSpPr>
        <p:spPr>
          <a:xfrm>
            <a:off x="916825" y="4899753"/>
            <a:ext cx="10265335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huge demand for Computer Vision expertise in “Computer Hardware &amp; Software” industry.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Analysts are more hired by “Internet” and “IT Services” sections of industry.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935" y="678426"/>
            <a:ext cx="5436252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4935" y="3749040"/>
            <a:ext cx="515616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35" y="3749040"/>
            <a:ext cx="6287508" cy="3108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1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11"/>
          <p:cNvSpPr txBox="1"/>
          <p:nvPr/>
        </p:nvSpPr>
        <p:spPr>
          <a:xfrm>
            <a:off x="442452" y="93651"/>
            <a:ext cx="43847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Required Education Level</a:t>
            </a:r>
            <a:endParaRPr sz="3000"/>
          </a:p>
        </p:txBody>
      </p:sp>
      <p:sp>
        <p:nvSpPr>
          <p:cNvPr id="390" name="Google Shape;390;p11"/>
          <p:cNvSpPr txBox="1"/>
          <p:nvPr/>
        </p:nvSpPr>
        <p:spPr>
          <a:xfrm>
            <a:off x="667900" y="984679"/>
            <a:ext cx="583698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“Internet” and “Computer Hardware &amp; Software” industries are more interested in people with post-graduate degrees.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Apparently there is minimum demand for PhD degree in “IT Services” sector.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355" y="1725137"/>
            <a:ext cx="9369102" cy="4754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12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12"/>
          <p:cNvSpPr txBox="1"/>
          <p:nvPr/>
        </p:nvSpPr>
        <p:spPr>
          <a:xfrm>
            <a:off x="442452" y="93651"/>
            <a:ext cx="21255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Python Skill</a:t>
            </a:r>
            <a:endParaRPr/>
          </a:p>
        </p:txBody>
      </p:sp>
      <p:sp>
        <p:nvSpPr>
          <p:cNvPr id="399" name="Google Shape;399;p12"/>
          <p:cNvSpPr/>
          <p:nvPr/>
        </p:nvSpPr>
        <p:spPr>
          <a:xfrm>
            <a:off x="570271" y="940035"/>
            <a:ext cx="105106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is one of popular skills required for job vacancies in tech companies.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03" y="627055"/>
            <a:ext cx="6446884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787386"/>
            <a:ext cx="6828091" cy="3108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13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13"/>
          <p:cNvSpPr txBox="1"/>
          <p:nvPr/>
        </p:nvSpPr>
        <p:spPr>
          <a:xfrm>
            <a:off x="442452" y="93651"/>
            <a:ext cx="53052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Java and Microsoft Office Skills</a:t>
            </a:r>
            <a:endParaRPr sz="3000"/>
          </a:p>
        </p:txBody>
      </p:sp>
      <p:sp>
        <p:nvSpPr>
          <p:cNvPr id="409" name="Google Shape;409;p13"/>
          <p:cNvSpPr txBox="1"/>
          <p:nvPr/>
        </p:nvSpPr>
        <p:spPr>
          <a:xfrm>
            <a:off x="7187382" y="1604111"/>
            <a:ext cx="479477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Python, Java is highly required for job openings in Tech companies.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Office is the least required for “Internet” section compare to other skills. 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Office skill has a larger share of  required skills in industries other than Tech.</a:t>
            </a:r>
            <a:endParaRPr/>
          </a:p>
        </p:txBody>
      </p:sp>
      <p:sp>
        <p:nvSpPr>
          <p:cNvPr id="410" name="Google Shape;410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64b8a412ca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00" y="232013"/>
            <a:ext cx="11367079" cy="63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64b8a412ca_3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 txBox="1"/>
          <p:nvPr>
            <p:ph type="ctrTitle"/>
          </p:nvPr>
        </p:nvSpPr>
        <p:spPr>
          <a:xfrm>
            <a:off x="226668" y="593605"/>
            <a:ext cx="4350661" cy="1373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Research Question:</a:t>
            </a:r>
            <a:br>
              <a:rPr b="1" i="1" lang="en-US" sz="3600"/>
            </a:br>
            <a:endParaRPr b="1" i="1" sz="3600"/>
          </a:p>
        </p:txBody>
      </p:sp>
      <p:pic>
        <p:nvPicPr>
          <p:cNvPr id="423" name="Google Shape;4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776" y="770585"/>
            <a:ext cx="6214706" cy="463439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4"/>
          <p:cNvSpPr/>
          <p:nvPr/>
        </p:nvSpPr>
        <p:spPr>
          <a:xfrm>
            <a:off x="226681" y="1720793"/>
            <a:ext cx="637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“data scientist” the hottest job of the 21st century?</a:t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>
            <a:off x="9345569" y="4528758"/>
            <a:ext cx="24949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87" y="1263201"/>
            <a:ext cx="10881702" cy="44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6"/>
          <p:cNvSpPr txBox="1"/>
          <p:nvPr/>
        </p:nvSpPr>
        <p:spPr>
          <a:xfrm>
            <a:off x="442450" y="93650"/>
            <a:ext cx="8520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As expected, demand for “data science” related jobs is driven by the IT sector</a:t>
            </a:r>
            <a:endParaRPr/>
          </a:p>
        </p:txBody>
      </p:sp>
      <p:sp>
        <p:nvSpPr>
          <p:cNvPr id="434" name="Google Shape;43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231" r="0" t="0"/>
          <a:stretch/>
        </p:blipFill>
        <p:spPr>
          <a:xfrm>
            <a:off x="700831" y="1010491"/>
            <a:ext cx="10389600" cy="45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15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p15"/>
          <p:cNvSpPr txBox="1"/>
          <p:nvPr/>
        </p:nvSpPr>
        <p:spPr>
          <a:xfrm>
            <a:off x="442452" y="93651"/>
            <a:ext cx="116958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science gaining a foothold in new and established companies</a:t>
            </a:r>
            <a:endParaRPr sz="3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g64b7a20a2e_1_7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g64b7a20a2e_1_7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16" name="Google Shape;116;g64b7a20a2e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857674"/>
            <a:ext cx="4237500" cy="58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64b7a20a2e_1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80" y="1355563"/>
            <a:ext cx="11488500" cy="498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17"/>
          <p:cNvCxnSpPr/>
          <p:nvPr/>
        </p:nvCxnSpPr>
        <p:spPr>
          <a:xfrm>
            <a:off x="127814" y="944744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17"/>
          <p:cNvSpPr txBox="1"/>
          <p:nvPr/>
        </p:nvSpPr>
        <p:spPr>
          <a:xfrm>
            <a:off x="381493" y="93651"/>
            <a:ext cx="1022554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As MSBA’S where is our competitive advantage?</a:t>
            </a:r>
            <a:endParaRPr/>
          </a:p>
        </p:txBody>
      </p:sp>
      <p:sp>
        <p:nvSpPr>
          <p:cNvPr id="452" name="Google Shape;452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452" y="1567725"/>
            <a:ext cx="11080157" cy="4482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19"/>
          <p:cNvCxnSpPr/>
          <p:nvPr/>
        </p:nvCxnSpPr>
        <p:spPr>
          <a:xfrm>
            <a:off x="176982" y="678426"/>
            <a:ext cx="1193636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19"/>
          <p:cNvSpPr txBox="1"/>
          <p:nvPr/>
        </p:nvSpPr>
        <p:spPr>
          <a:xfrm>
            <a:off x="442425" y="93650"/>
            <a:ext cx="11297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80% of analyst positions require SQL</a:t>
            </a:r>
            <a:endParaRPr/>
          </a:p>
        </p:txBody>
      </p:sp>
      <p:sp>
        <p:nvSpPr>
          <p:cNvPr id="461" name="Google Shape;461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9890"/>
            <a:ext cx="11168855" cy="4678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20"/>
          <p:cNvCxnSpPr/>
          <p:nvPr/>
        </p:nvCxnSpPr>
        <p:spPr>
          <a:xfrm>
            <a:off x="442457" y="1389901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9" name="Google Shape;469;p20"/>
          <p:cNvSpPr txBox="1"/>
          <p:nvPr/>
        </p:nvSpPr>
        <p:spPr>
          <a:xfrm>
            <a:off x="442449" y="93650"/>
            <a:ext cx="11090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Every “data scientist” job title had a  mention of machine/deep learning</a:t>
            </a:r>
            <a:endParaRPr/>
          </a:p>
        </p:txBody>
      </p:sp>
      <p:sp>
        <p:nvSpPr>
          <p:cNvPr id="470" name="Google Shape;47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b8a412ca_2_0"/>
          <p:cNvSpPr txBox="1"/>
          <p:nvPr>
            <p:ph type="ctrTitle"/>
          </p:nvPr>
        </p:nvSpPr>
        <p:spPr>
          <a:xfrm>
            <a:off x="226668" y="593605"/>
            <a:ext cx="43506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Research Question:</a:t>
            </a:r>
            <a:br>
              <a:rPr b="1" i="1" lang="en-US" sz="3600"/>
            </a:br>
            <a:endParaRPr b="1" i="1" sz="3600"/>
          </a:p>
        </p:txBody>
      </p:sp>
      <p:sp>
        <p:nvSpPr>
          <p:cNvPr id="476" name="Google Shape;476;g64b8a412ca_2_0"/>
          <p:cNvSpPr txBox="1"/>
          <p:nvPr>
            <p:ph idx="1" type="subTitle"/>
          </p:nvPr>
        </p:nvSpPr>
        <p:spPr>
          <a:xfrm>
            <a:off x="885430" y="5220356"/>
            <a:ext cx="32559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By: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Sid Van Dam</a:t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 </a:t>
            </a:r>
            <a:endParaRPr/>
          </a:p>
        </p:txBody>
      </p:sp>
      <p:pic>
        <p:nvPicPr>
          <p:cNvPr id="477" name="Google Shape;477;g64b8a412c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776" y="770585"/>
            <a:ext cx="6214706" cy="463439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64b8a412ca_2_0"/>
          <p:cNvSpPr/>
          <p:nvPr/>
        </p:nvSpPr>
        <p:spPr>
          <a:xfrm>
            <a:off x="728406" y="1613556"/>
            <a:ext cx="637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levels of education are most requested?</a:t>
            </a:r>
            <a:endParaRPr/>
          </a:p>
        </p:txBody>
      </p:sp>
      <p:sp>
        <p:nvSpPr>
          <p:cNvPr id="479" name="Google Shape;479;g64b8a412ca_2_0"/>
          <p:cNvSpPr/>
          <p:nvPr/>
        </p:nvSpPr>
        <p:spPr>
          <a:xfrm>
            <a:off x="9345569" y="4528758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64b8a412ca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g64b8a412ca_2_8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64b8a412ca_2_8"/>
          <p:cNvSpPr txBox="1"/>
          <p:nvPr/>
        </p:nvSpPr>
        <p:spPr>
          <a:xfrm>
            <a:off x="442452" y="93651"/>
            <a:ext cx="795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Level of Education Requested</a:t>
            </a:r>
            <a:endParaRPr/>
          </a:p>
        </p:txBody>
      </p:sp>
      <p:sp>
        <p:nvSpPr>
          <p:cNvPr id="488" name="Google Shape;488;g64b8a412ca_2_8"/>
          <p:cNvSpPr txBox="1"/>
          <p:nvPr/>
        </p:nvSpPr>
        <p:spPr>
          <a:xfrm>
            <a:off x="7187382" y="1604111"/>
            <a:ext cx="47949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Bachelor is barely most requested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Master’s and Ph.D are not far behind 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applicant with Master’s is qualified for vast majority of jobs.</a:t>
            </a:r>
            <a:endParaRPr/>
          </a:p>
        </p:txBody>
      </p:sp>
      <p:pic>
        <p:nvPicPr>
          <p:cNvPr id="489" name="Google Shape;489;g64b8a412ca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75" y="1306988"/>
            <a:ext cx="6128750" cy="39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64b8a412ca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7800" y="3912019"/>
            <a:ext cx="4794900" cy="264565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64b8a412ca_2_8"/>
          <p:cNvSpPr txBox="1"/>
          <p:nvPr/>
        </p:nvSpPr>
        <p:spPr>
          <a:xfrm>
            <a:off x="442450" y="5055281"/>
            <a:ext cx="47949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[Bachelor’s, Bachelors, BS, BA, B.S, BSC, B.SC.]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[Master’s, Masters, MS, MSC, M.S.,M.SC.]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[Ph.D, PhD]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[MBA]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64b8a412ca_2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4b8a412ca_2_28"/>
          <p:cNvSpPr txBox="1"/>
          <p:nvPr>
            <p:ph type="ctrTitle"/>
          </p:nvPr>
        </p:nvSpPr>
        <p:spPr>
          <a:xfrm>
            <a:off x="226668" y="593605"/>
            <a:ext cx="43506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1" lang="en-US" sz="3600"/>
              <a:t>Research Question:</a:t>
            </a:r>
            <a:br>
              <a:rPr b="1" i="1" lang="en-US" sz="3600"/>
            </a:br>
            <a:endParaRPr b="1" i="1" sz="3600"/>
          </a:p>
        </p:txBody>
      </p:sp>
      <p:sp>
        <p:nvSpPr>
          <p:cNvPr id="498" name="Google Shape;498;g64b8a412ca_2_28"/>
          <p:cNvSpPr txBox="1"/>
          <p:nvPr>
            <p:ph idx="1" type="subTitle"/>
          </p:nvPr>
        </p:nvSpPr>
        <p:spPr>
          <a:xfrm>
            <a:off x="885430" y="5220356"/>
            <a:ext cx="32559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By: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Sid Van Dam</a:t>
            </a:r>
            <a:endParaRPr sz="2220"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/>
              <a:t> </a:t>
            </a:r>
            <a:endParaRPr/>
          </a:p>
        </p:txBody>
      </p:sp>
      <p:pic>
        <p:nvPicPr>
          <p:cNvPr id="499" name="Google Shape;499;g64b8a412ca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776" y="770585"/>
            <a:ext cx="6214706" cy="463439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64b8a412ca_2_28"/>
          <p:cNvSpPr/>
          <p:nvPr/>
        </p:nvSpPr>
        <p:spPr>
          <a:xfrm>
            <a:off x="728406" y="1613556"/>
            <a:ext cx="637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years of experience are companies looking for</a:t>
            </a: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501" name="Google Shape;501;g64b8a412ca_2_28"/>
          <p:cNvSpPr/>
          <p:nvPr/>
        </p:nvSpPr>
        <p:spPr>
          <a:xfrm>
            <a:off x="9345569" y="4528758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Image from : www.promptcloud.com</a:t>
            </a:r>
            <a:endParaRPr sz="12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64b8a412ca_2_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g64b8a412ca_2_19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g64b8a412ca_2_19"/>
          <p:cNvSpPr txBox="1"/>
          <p:nvPr/>
        </p:nvSpPr>
        <p:spPr>
          <a:xfrm>
            <a:off x="442452" y="93651"/>
            <a:ext cx="795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Years Experience Box Plot</a:t>
            </a:r>
            <a:endParaRPr/>
          </a:p>
        </p:txBody>
      </p:sp>
      <p:sp>
        <p:nvSpPr>
          <p:cNvPr id="510" name="Google Shape;510;g64b8a412ca_2_19"/>
          <p:cNvSpPr txBox="1"/>
          <p:nvPr/>
        </p:nvSpPr>
        <p:spPr>
          <a:xfrm>
            <a:off x="7187382" y="1604111"/>
            <a:ext cx="47949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companies looking for around 2 to 5 years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low as 1 year requested, up to 9 years in some cases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such high frequency of 1-2 years requested, shows the value of having internships while obtaining degree</a:t>
            </a:r>
            <a:endParaRPr/>
          </a:p>
        </p:txBody>
      </p:sp>
      <p:pic>
        <p:nvPicPr>
          <p:cNvPr id="511" name="Google Shape;511;g64b8a412ca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449" y="1849025"/>
            <a:ext cx="6650775" cy="33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64b8a412ca_2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4500" y="4509324"/>
            <a:ext cx="3974699" cy="23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64b8a412ca_2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g64b8a412ca_2_39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g64b8a412ca_2_39"/>
          <p:cNvSpPr txBox="1"/>
          <p:nvPr/>
        </p:nvSpPr>
        <p:spPr>
          <a:xfrm>
            <a:off x="442452" y="93651"/>
            <a:ext cx="795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Years Experience Bar Chart</a:t>
            </a:r>
            <a:endParaRPr/>
          </a:p>
        </p:txBody>
      </p:sp>
      <p:sp>
        <p:nvSpPr>
          <p:cNvPr id="521" name="Google Shape;521;g64b8a412ca_2_39"/>
          <p:cNvSpPr txBox="1"/>
          <p:nvPr/>
        </p:nvSpPr>
        <p:spPr>
          <a:xfrm>
            <a:off x="7187382" y="1604111"/>
            <a:ext cx="47949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Almost half job listings “entry-level”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openings seem to want veteran applicants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g64b8a412ca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447" y="1276175"/>
            <a:ext cx="6717525" cy="4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64b8a412ca_2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g64b8a412ca_2_52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g64b8a412ca_2_52"/>
          <p:cNvSpPr txBox="1"/>
          <p:nvPr/>
        </p:nvSpPr>
        <p:spPr>
          <a:xfrm>
            <a:off x="442452" y="93651"/>
            <a:ext cx="7958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Comparing Data</a:t>
            </a:r>
            <a:endParaRPr/>
          </a:p>
        </p:txBody>
      </p:sp>
      <p:sp>
        <p:nvSpPr>
          <p:cNvPr id="531" name="Google Shape;531;g64b8a412ca_2_52"/>
          <p:cNvSpPr txBox="1"/>
          <p:nvPr/>
        </p:nvSpPr>
        <p:spPr>
          <a:xfrm>
            <a:off x="6349032" y="1590361"/>
            <a:ext cx="47949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seems to support one another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of Bachelor’s seems to line up with frequency of “entry-level”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❑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combine Master’s and Ph.D, it accurately represents the frequency of 3 to 5 and 6+ openings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g64b8a412ca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63" y="1072675"/>
            <a:ext cx="3606324" cy="25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64b8a412ca_2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850" y="3742899"/>
            <a:ext cx="3890150" cy="25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64b8a412ca_2_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089" y="546673"/>
            <a:ext cx="11521440" cy="57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1"/>
          <p:cNvSpPr/>
          <p:nvPr/>
        </p:nvSpPr>
        <p:spPr>
          <a:xfrm>
            <a:off x="176982" y="6513871"/>
            <a:ext cx="17128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www.dataquest.io</a:t>
            </a:r>
            <a:endParaRPr/>
          </a:p>
        </p:txBody>
      </p:sp>
      <p:sp>
        <p:nvSpPr>
          <p:cNvPr id="541" name="Google Shape;541;p21"/>
          <p:cNvSpPr/>
          <p:nvPr/>
        </p:nvSpPr>
        <p:spPr>
          <a:xfrm>
            <a:off x="3267150" y="2032200"/>
            <a:ext cx="56577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Thank you !</a:t>
            </a:r>
            <a:endParaRPr b="1" i="1" sz="7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600">
                <a:solidFill>
                  <a:srgbClr val="E8E7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😊 🎉 🥳</a:t>
            </a:r>
            <a:endParaRPr sz="9600">
              <a:solidFill>
                <a:srgbClr val="E8E7E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8E7E3"/>
              </a:solidFill>
              <a:highlight>
                <a:srgbClr val="17181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g64b8a412ca_0_126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g64b8a412ca_0_126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24" name="Google Shape;124;g64b8a412ca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857674"/>
            <a:ext cx="4237500" cy="584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64b8a412ca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75" y="4668516"/>
            <a:ext cx="11046451" cy="1080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64b8a412ca_0_1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g64b8a412ca_0_91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g64b8a412ca_0_91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33" name="Google Shape;133;g64b8a412ca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875975"/>
            <a:ext cx="6633500" cy="58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64b8a412ca_0_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64b8a412ca_0_133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g64b8a412ca_0_133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41" name="Google Shape;141;g64b8a412ca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875975"/>
            <a:ext cx="6633500" cy="58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64b8a412ca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300" y="875975"/>
            <a:ext cx="819150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64b8a412ca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g64b8a412ca_0_103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g64b8a412ca_0_103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50" name="Google Shape;150;g64b8a412ca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300" y="875975"/>
            <a:ext cx="81915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64b8a412ca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0" y="4544850"/>
            <a:ext cx="11887199" cy="31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64b8a412ca_0_1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g64b8a412ca_0_111"/>
          <p:cNvCxnSpPr/>
          <p:nvPr/>
        </p:nvCxnSpPr>
        <p:spPr>
          <a:xfrm>
            <a:off x="176982" y="678426"/>
            <a:ext cx="1193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g64b8a412ca_0_111"/>
          <p:cNvSpPr txBox="1"/>
          <p:nvPr/>
        </p:nvSpPr>
        <p:spPr>
          <a:xfrm>
            <a:off x="442443" y="93650"/>
            <a:ext cx="1123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Scraping: Insights from the Code</a:t>
            </a:r>
            <a:endParaRPr/>
          </a:p>
        </p:txBody>
      </p:sp>
      <p:pic>
        <p:nvPicPr>
          <p:cNvPr id="159" name="Google Shape;159;g64b8a412ca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50" y="934050"/>
            <a:ext cx="11163851" cy="498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64b8a412ca_0_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2019-10-06T04:06:10Z</dcterms:created>
  <dc:creator>Ali Sarvi</dc:creator>
</cp:coreProperties>
</file>